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21"/>
  </p:notesMasterIdLst>
  <p:sldIdLst>
    <p:sldId id="256" r:id="rId2"/>
    <p:sldId id="257" r:id="rId3"/>
    <p:sldId id="284" r:id="rId4"/>
    <p:sldId id="281" r:id="rId5"/>
    <p:sldId id="282" r:id="rId6"/>
    <p:sldId id="286" r:id="rId7"/>
    <p:sldId id="283" r:id="rId8"/>
    <p:sldId id="278" r:id="rId9"/>
    <p:sldId id="280" r:id="rId10"/>
    <p:sldId id="279" r:id="rId11"/>
    <p:sldId id="290" r:id="rId12"/>
    <p:sldId id="287" r:id="rId13"/>
    <p:sldId id="259" r:id="rId14"/>
    <p:sldId id="273" r:id="rId15"/>
    <p:sldId id="267" r:id="rId16"/>
    <p:sldId id="268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5411" autoAdjust="0"/>
  </p:normalViewPr>
  <p:slideViewPr>
    <p:cSldViewPr snapToGrid="0">
      <p:cViewPr>
        <p:scale>
          <a:sx n="80" d="100"/>
          <a:sy n="80" d="100"/>
        </p:scale>
        <p:origin x="1552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33827-B6EC-404E-BDD0-EB66AB85266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0A9FA9C3-45D8-4CA1-B4B4-0977B9EDE99D}">
      <dgm:prSet phldrT="[Text]"/>
      <dgm:spPr/>
      <dgm:t>
        <a:bodyPr/>
        <a:lstStyle/>
        <a:p>
          <a:r>
            <a:rPr lang="en-US" dirty="0" smtClean="0"/>
            <a:t>Preparation</a:t>
          </a:r>
          <a:endParaRPr lang="en-US" dirty="0"/>
        </a:p>
      </dgm:t>
    </dgm:pt>
    <dgm:pt modelId="{6EB3BEAA-12E3-40FB-86E6-0188026B7A0E}" type="parTrans" cxnId="{FF81E1D1-284C-4621-BF31-A53AF211B62E}">
      <dgm:prSet/>
      <dgm:spPr/>
      <dgm:t>
        <a:bodyPr/>
        <a:lstStyle/>
        <a:p>
          <a:endParaRPr lang="en-US"/>
        </a:p>
      </dgm:t>
    </dgm:pt>
    <dgm:pt modelId="{837007B2-CE21-4033-AB30-96F20C61C566}" type="sibTrans" cxnId="{FF81E1D1-284C-4621-BF31-A53AF211B62E}">
      <dgm:prSet/>
      <dgm:spPr/>
      <dgm:t>
        <a:bodyPr/>
        <a:lstStyle/>
        <a:p>
          <a:endParaRPr lang="en-US"/>
        </a:p>
      </dgm:t>
    </dgm:pt>
    <dgm:pt modelId="{B7E2D38A-DA0C-4BFC-AF03-6A928452B3BE}">
      <dgm:prSet phldrT="[Text]"/>
      <dgm:spPr/>
      <dgm:t>
        <a:bodyPr/>
        <a:lstStyle/>
        <a:p>
          <a:r>
            <a:rPr lang="en-US" dirty="0" smtClean="0"/>
            <a:t>Identification</a:t>
          </a:r>
          <a:endParaRPr lang="en-US" dirty="0"/>
        </a:p>
      </dgm:t>
    </dgm:pt>
    <dgm:pt modelId="{14FED2C5-E407-4EC7-B8A8-41219B2D4A5E}" type="parTrans" cxnId="{C21D2442-71CE-4385-8876-D055AB7DF756}">
      <dgm:prSet/>
      <dgm:spPr/>
      <dgm:t>
        <a:bodyPr/>
        <a:lstStyle/>
        <a:p>
          <a:endParaRPr lang="en-US"/>
        </a:p>
      </dgm:t>
    </dgm:pt>
    <dgm:pt modelId="{A4F30FBC-1B2D-488E-8355-C53DECFF0BDE}" type="sibTrans" cxnId="{C21D2442-71CE-4385-8876-D055AB7DF756}">
      <dgm:prSet/>
      <dgm:spPr/>
      <dgm:t>
        <a:bodyPr/>
        <a:lstStyle/>
        <a:p>
          <a:endParaRPr lang="en-US"/>
        </a:p>
      </dgm:t>
    </dgm:pt>
    <dgm:pt modelId="{A4753E43-3B6B-4E67-BCFE-41769F75AAF1}">
      <dgm:prSet phldrT="[Text]"/>
      <dgm:spPr/>
      <dgm:t>
        <a:bodyPr/>
        <a:lstStyle/>
        <a:p>
          <a:r>
            <a:rPr lang="en-US" dirty="0" smtClean="0"/>
            <a:t>Containment</a:t>
          </a:r>
          <a:endParaRPr lang="en-US" dirty="0"/>
        </a:p>
      </dgm:t>
    </dgm:pt>
    <dgm:pt modelId="{EB4F2F1B-A992-4585-9A25-814B8B1A80D5}" type="parTrans" cxnId="{E9FF63AE-F72A-42B1-93A7-C05B58C2A00C}">
      <dgm:prSet/>
      <dgm:spPr/>
      <dgm:t>
        <a:bodyPr/>
        <a:lstStyle/>
        <a:p>
          <a:endParaRPr lang="en-US"/>
        </a:p>
      </dgm:t>
    </dgm:pt>
    <dgm:pt modelId="{1E6CC0CA-74C6-40BA-949E-D1668B006970}" type="sibTrans" cxnId="{E9FF63AE-F72A-42B1-93A7-C05B58C2A00C}">
      <dgm:prSet/>
      <dgm:spPr/>
      <dgm:t>
        <a:bodyPr/>
        <a:lstStyle/>
        <a:p>
          <a:endParaRPr lang="en-US"/>
        </a:p>
      </dgm:t>
    </dgm:pt>
    <dgm:pt modelId="{D4A67F5D-1F71-4E08-A312-0E9D4F69B02C}">
      <dgm:prSet phldrT="[Text]"/>
      <dgm:spPr/>
      <dgm:t>
        <a:bodyPr/>
        <a:lstStyle/>
        <a:p>
          <a:r>
            <a:rPr lang="en-US" dirty="0" smtClean="0"/>
            <a:t>Eradication</a:t>
          </a:r>
          <a:endParaRPr lang="en-US" dirty="0"/>
        </a:p>
      </dgm:t>
    </dgm:pt>
    <dgm:pt modelId="{C1E17CA3-F08A-42F1-9D11-53178B1B98BC}" type="parTrans" cxnId="{BAB43B4C-64CE-47D7-BB03-084DC337C456}">
      <dgm:prSet/>
      <dgm:spPr/>
      <dgm:t>
        <a:bodyPr/>
        <a:lstStyle/>
        <a:p>
          <a:endParaRPr lang="en-US"/>
        </a:p>
      </dgm:t>
    </dgm:pt>
    <dgm:pt modelId="{0A17F6B7-DFA4-4E3C-9D8E-EF13519C55AB}" type="sibTrans" cxnId="{BAB43B4C-64CE-47D7-BB03-084DC337C456}">
      <dgm:prSet/>
      <dgm:spPr/>
      <dgm:t>
        <a:bodyPr/>
        <a:lstStyle/>
        <a:p>
          <a:endParaRPr lang="en-US"/>
        </a:p>
      </dgm:t>
    </dgm:pt>
    <dgm:pt modelId="{682147BF-2B60-448C-9161-BEB148DB5454}">
      <dgm:prSet phldrT="[Text]"/>
      <dgm:spPr/>
      <dgm:t>
        <a:bodyPr/>
        <a:lstStyle/>
        <a:p>
          <a:r>
            <a:rPr lang="en-US" dirty="0" smtClean="0"/>
            <a:t>Recovery</a:t>
          </a:r>
          <a:endParaRPr lang="en-US" dirty="0"/>
        </a:p>
      </dgm:t>
    </dgm:pt>
    <dgm:pt modelId="{7F76D419-FBF8-4F33-8AFE-7D56801E7182}" type="parTrans" cxnId="{4B47E063-0C81-4EB7-B04F-55F17B9AEBE2}">
      <dgm:prSet/>
      <dgm:spPr/>
      <dgm:t>
        <a:bodyPr/>
        <a:lstStyle/>
        <a:p>
          <a:endParaRPr lang="en-US"/>
        </a:p>
      </dgm:t>
    </dgm:pt>
    <dgm:pt modelId="{EC1D423A-55D0-4440-97FD-7E12C6265693}" type="sibTrans" cxnId="{4B47E063-0C81-4EB7-B04F-55F17B9AEBE2}">
      <dgm:prSet/>
      <dgm:spPr/>
      <dgm:t>
        <a:bodyPr/>
        <a:lstStyle/>
        <a:p>
          <a:endParaRPr lang="en-US"/>
        </a:p>
      </dgm:t>
    </dgm:pt>
    <dgm:pt modelId="{E384295A-A567-446C-8D1C-0BF2AC23839C}">
      <dgm:prSet phldrT="[Text]"/>
      <dgm:spPr/>
      <dgm:t>
        <a:bodyPr/>
        <a:lstStyle/>
        <a:p>
          <a:r>
            <a:rPr lang="en-US" dirty="0" smtClean="0"/>
            <a:t>Lessons Learned</a:t>
          </a:r>
          <a:endParaRPr lang="en-US" dirty="0"/>
        </a:p>
      </dgm:t>
    </dgm:pt>
    <dgm:pt modelId="{CBE6C008-4BC9-48B7-9D65-4D274DA6DD0B}" type="parTrans" cxnId="{E7D6474B-8F4D-486F-BBC2-770D30E6FF3A}">
      <dgm:prSet/>
      <dgm:spPr/>
      <dgm:t>
        <a:bodyPr/>
        <a:lstStyle/>
        <a:p>
          <a:endParaRPr lang="en-US"/>
        </a:p>
      </dgm:t>
    </dgm:pt>
    <dgm:pt modelId="{7A8B2F5D-BDBB-405D-AF10-39FDB87CCC9C}" type="sibTrans" cxnId="{E7D6474B-8F4D-486F-BBC2-770D30E6FF3A}">
      <dgm:prSet/>
      <dgm:spPr/>
      <dgm:t>
        <a:bodyPr/>
        <a:lstStyle/>
        <a:p>
          <a:endParaRPr lang="en-US"/>
        </a:p>
      </dgm:t>
    </dgm:pt>
    <dgm:pt modelId="{EB62752C-D855-4ACD-A84B-E2B990FA57C1}" type="pres">
      <dgm:prSet presAssocID="{19433827-B6EC-404E-BDD0-EB66AB852660}" presName="rootnode" presStyleCnt="0">
        <dgm:presLayoutVars>
          <dgm:chMax/>
          <dgm:chPref/>
          <dgm:dir/>
          <dgm:animLvl val="lvl"/>
        </dgm:presLayoutVars>
      </dgm:prSet>
      <dgm:spPr/>
    </dgm:pt>
    <dgm:pt modelId="{E4ED5ED0-0E8B-4D3F-8A8B-26DDD1941AF6}" type="pres">
      <dgm:prSet presAssocID="{0A9FA9C3-45D8-4CA1-B4B4-0977B9EDE99D}" presName="composite" presStyleCnt="0"/>
      <dgm:spPr/>
    </dgm:pt>
    <dgm:pt modelId="{B74FA3E9-A05C-4BBB-9643-A5EE058234D6}" type="pres">
      <dgm:prSet presAssocID="{0A9FA9C3-45D8-4CA1-B4B4-0977B9EDE99D}" presName="LShape" presStyleLbl="alignNode1" presStyleIdx="0" presStyleCnt="11"/>
      <dgm:spPr/>
    </dgm:pt>
    <dgm:pt modelId="{0AAC453E-3863-4BC2-B1EF-519482D1ADEF}" type="pres">
      <dgm:prSet presAssocID="{0A9FA9C3-45D8-4CA1-B4B4-0977B9EDE99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C5402-2AF6-4DA2-BD21-D6AC1E61E708}" type="pres">
      <dgm:prSet presAssocID="{0A9FA9C3-45D8-4CA1-B4B4-0977B9EDE99D}" presName="Triangle" presStyleLbl="alignNode1" presStyleIdx="1" presStyleCnt="11"/>
      <dgm:spPr/>
    </dgm:pt>
    <dgm:pt modelId="{7A12A38F-5CBE-44CB-B079-C06F33F005B3}" type="pres">
      <dgm:prSet presAssocID="{837007B2-CE21-4033-AB30-96F20C61C566}" presName="sibTrans" presStyleCnt="0"/>
      <dgm:spPr/>
    </dgm:pt>
    <dgm:pt modelId="{7A8DD668-402E-4C43-85DF-C938604B111E}" type="pres">
      <dgm:prSet presAssocID="{837007B2-CE21-4033-AB30-96F20C61C566}" presName="space" presStyleCnt="0"/>
      <dgm:spPr/>
    </dgm:pt>
    <dgm:pt modelId="{BDE2B2DF-4BAC-4DB6-A2CF-DCC807F3947B}" type="pres">
      <dgm:prSet presAssocID="{B7E2D38A-DA0C-4BFC-AF03-6A928452B3BE}" presName="composite" presStyleCnt="0"/>
      <dgm:spPr/>
    </dgm:pt>
    <dgm:pt modelId="{3D42AB96-A838-4378-A5D0-014DE30A13DF}" type="pres">
      <dgm:prSet presAssocID="{B7E2D38A-DA0C-4BFC-AF03-6A928452B3BE}" presName="LShape" presStyleLbl="alignNode1" presStyleIdx="2" presStyleCnt="11"/>
      <dgm:spPr/>
    </dgm:pt>
    <dgm:pt modelId="{D0A5C169-8757-471E-AF1B-2296CAA193DD}" type="pres">
      <dgm:prSet presAssocID="{B7E2D38A-DA0C-4BFC-AF03-6A928452B3BE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DAB29-8541-4995-B7C3-2463225AC188}" type="pres">
      <dgm:prSet presAssocID="{B7E2D38A-DA0C-4BFC-AF03-6A928452B3BE}" presName="Triangle" presStyleLbl="alignNode1" presStyleIdx="3" presStyleCnt="11"/>
      <dgm:spPr/>
    </dgm:pt>
    <dgm:pt modelId="{BA85AE71-D7DB-4172-AA83-2C2B0CC2D4A4}" type="pres">
      <dgm:prSet presAssocID="{A4F30FBC-1B2D-488E-8355-C53DECFF0BDE}" presName="sibTrans" presStyleCnt="0"/>
      <dgm:spPr/>
    </dgm:pt>
    <dgm:pt modelId="{D4A7B063-5F49-4050-901B-0574F7308C29}" type="pres">
      <dgm:prSet presAssocID="{A4F30FBC-1B2D-488E-8355-C53DECFF0BDE}" presName="space" presStyleCnt="0"/>
      <dgm:spPr/>
    </dgm:pt>
    <dgm:pt modelId="{5010D2C8-2BE1-4550-9B66-CDAF83573236}" type="pres">
      <dgm:prSet presAssocID="{A4753E43-3B6B-4E67-BCFE-41769F75AAF1}" presName="composite" presStyleCnt="0"/>
      <dgm:spPr/>
    </dgm:pt>
    <dgm:pt modelId="{6FDC4216-E717-42D0-9732-FD547050CA7F}" type="pres">
      <dgm:prSet presAssocID="{A4753E43-3B6B-4E67-BCFE-41769F75AAF1}" presName="LShape" presStyleLbl="alignNode1" presStyleIdx="4" presStyleCnt="11"/>
      <dgm:spPr/>
    </dgm:pt>
    <dgm:pt modelId="{F58438F6-FF1C-4796-958B-4583C603CD72}" type="pres">
      <dgm:prSet presAssocID="{A4753E43-3B6B-4E67-BCFE-41769F75AAF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7024E-4F61-4938-B592-F39810492E72}" type="pres">
      <dgm:prSet presAssocID="{A4753E43-3B6B-4E67-BCFE-41769F75AAF1}" presName="Triangle" presStyleLbl="alignNode1" presStyleIdx="5" presStyleCnt="11"/>
      <dgm:spPr/>
    </dgm:pt>
    <dgm:pt modelId="{76AE3D51-D6F6-40A9-98B5-5F7EA8ACA013}" type="pres">
      <dgm:prSet presAssocID="{1E6CC0CA-74C6-40BA-949E-D1668B006970}" presName="sibTrans" presStyleCnt="0"/>
      <dgm:spPr/>
    </dgm:pt>
    <dgm:pt modelId="{933B3094-378A-4764-8E12-6BF519D2FBBE}" type="pres">
      <dgm:prSet presAssocID="{1E6CC0CA-74C6-40BA-949E-D1668B006970}" presName="space" presStyleCnt="0"/>
      <dgm:spPr/>
    </dgm:pt>
    <dgm:pt modelId="{EFF293E1-0AC3-4FE1-98DE-F3F3969A05C2}" type="pres">
      <dgm:prSet presAssocID="{D4A67F5D-1F71-4E08-A312-0E9D4F69B02C}" presName="composite" presStyleCnt="0"/>
      <dgm:spPr/>
    </dgm:pt>
    <dgm:pt modelId="{6E2FA023-52A4-41E3-A0B8-BD5514F64E42}" type="pres">
      <dgm:prSet presAssocID="{D4A67F5D-1F71-4E08-A312-0E9D4F69B02C}" presName="LShape" presStyleLbl="alignNode1" presStyleIdx="6" presStyleCnt="11"/>
      <dgm:spPr/>
    </dgm:pt>
    <dgm:pt modelId="{6D9A9EB8-5B2D-4170-A547-02AE4010E0DF}" type="pres">
      <dgm:prSet presAssocID="{D4A67F5D-1F71-4E08-A312-0E9D4F69B02C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74CD9-E167-4873-A5C5-BF9C6CEBF8AA}" type="pres">
      <dgm:prSet presAssocID="{D4A67F5D-1F71-4E08-A312-0E9D4F69B02C}" presName="Triangle" presStyleLbl="alignNode1" presStyleIdx="7" presStyleCnt="11"/>
      <dgm:spPr/>
    </dgm:pt>
    <dgm:pt modelId="{9D295AAB-C2B2-4478-8E64-AB119BD7AC26}" type="pres">
      <dgm:prSet presAssocID="{0A17F6B7-DFA4-4E3C-9D8E-EF13519C55AB}" presName="sibTrans" presStyleCnt="0"/>
      <dgm:spPr/>
    </dgm:pt>
    <dgm:pt modelId="{AF50B850-0FBC-473F-A43B-9EEA25B18223}" type="pres">
      <dgm:prSet presAssocID="{0A17F6B7-DFA4-4E3C-9D8E-EF13519C55AB}" presName="space" presStyleCnt="0"/>
      <dgm:spPr/>
    </dgm:pt>
    <dgm:pt modelId="{13E9EA62-5779-4A75-8D08-DF1D97F9BD48}" type="pres">
      <dgm:prSet presAssocID="{682147BF-2B60-448C-9161-BEB148DB5454}" presName="composite" presStyleCnt="0"/>
      <dgm:spPr/>
    </dgm:pt>
    <dgm:pt modelId="{A6AB11B0-1744-4A4E-8C9E-1F600615A2B6}" type="pres">
      <dgm:prSet presAssocID="{682147BF-2B60-448C-9161-BEB148DB5454}" presName="LShape" presStyleLbl="alignNode1" presStyleIdx="8" presStyleCnt="11"/>
      <dgm:spPr/>
    </dgm:pt>
    <dgm:pt modelId="{EE5F500F-6F9D-45BF-A6AF-1C03779CFF08}" type="pres">
      <dgm:prSet presAssocID="{682147BF-2B60-448C-9161-BEB148DB5454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477C7-BF6A-4445-9DAF-847E5FF54760}" type="pres">
      <dgm:prSet presAssocID="{682147BF-2B60-448C-9161-BEB148DB5454}" presName="Triangle" presStyleLbl="alignNode1" presStyleIdx="9" presStyleCnt="11"/>
      <dgm:spPr/>
    </dgm:pt>
    <dgm:pt modelId="{B69ACAEA-92E6-4774-8626-B3859B12EE80}" type="pres">
      <dgm:prSet presAssocID="{EC1D423A-55D0-4440-97FD-7E12C6265693}" presName="sibTrans" presStyleCnt="0"/>
      <dgm:spPr/>
    </dgm:pt>
    <dgm:pt modelId="{AA398ADE-02E5-4FAD-8D88-450F081720B0}" type="pres">
      <dgm:prSet presAssocID="{EC1D423A-55D0-4440-97FD-7E12C6265693}" presName="space" presStyleCnt="0"/>
      <dgm:spPr/>
    </dgm:pt>
    <dgm:pt modelId="{7CD10B8F-A76E-4B96-9EC8-DD01D7C69FFD}" type="pres">
      <dgm:prSet presAssocID="{E384295A-A567-446C-8D1C-0BF2AC23839C}" presName="composite" presStyleCnt="0"/>
      <dgm:spPr/>
    </dgm:pt>
    <dgm:pt modelId="{5AD5709A-D716-4E2A-9A79-0ED4E15F85A8}" type="pres">
      <dgm:prSet presAssocID="{E384295A-A567-446C-8D1C-0BF2AC23839C}" presName="LShape" presStyleLbl="alignNode1" presStyleIdx="10" presStyleCnt="11"/>
      <dgm:spPr/>
    </dgm:pt>
    <dgm:pt modelId="{D27904A6-F88F-4C4E-BD6F-9BD486B25FDF}" type="pres">
      <dgm:prSet presAssocID="{E384295A-A567-446C-8D1C-0BF2AC23839C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884049-2A1B-4BF9-8BBA-BBE3BFA8BF9E}" type="presOf" srcId="{B7E2D38A-DA0C-4BFC-AF03-6A928452B3BE}" destId="{D0A5C169-8757-471E-AF1B-2296CAA193DD}" srcOrd="0" destOrd="0" presId="urn:microsoft.com/office/officeart/2009/3/layout/StepUpProcess"/>
    <dgm:cxn modelId="{BAB43B4C-64CE-47D7-BB03-084DC337C456}" srcId="{19433827-B6EC-404E-BDD0-EB66AB852660}" destId="{D4A67F5D-1F71-4E08-A312-0E9D4F69B02C}" srcOrd="3" destOrd="0" parTransId="{C1E17CA3-F08A-42F1-9D11-53178B1B98BC}" sibTransId="{0A17F6B7-DFA4-4E3C-9D8E-EF13519C55AB}"/>
    <dgm:cxn modelId="{E7D6474B-8F4D-486F-BBC2-770D30E6FF3A}" srcId="{19433827-B6EC-404E-BDD0-EB66AB852660}" destId="{E384295A-A567-446C-8D1C-0BF2AC23839C}" srcOrd="5" destOrd="0" parTransId="{CBE6C008-4BC9-48B7-9D65-4D274DA6DD0B}" sibTransId="{7A8B2F5D-BDBB-405D-AF10-39FDB87CCC9C}"/>
    <dgm:cxn modelId="{C21D2442-71CE-4385-8876-D055AB7DF756}" srcId="{19433827-B6EC-404E-BDD0-EB66AB852660}" destId="{B7E2D38A-DA0C-4BFC-AF03-6A928452B3BE}" srcOrd="1" destOrd="0" parTransId="{14FED2C5-E407-4EC7-B8A8-41219B2D4A5E}" sibTransId="{A4F30FBC-1B2D-488E-8355-C53DECFF0BDE}"/>
    <dgm:cxn modelId="{7F8CB9CA-91E4-404F-8D85-DF2F8D8570FA}" type="presOf" srcId="{D4A67F5D-1F71-4E08-A312-0E9D4F69B02C}" destId="{6D9A9EB8-5B2D-4170-A547-02AE4010E0DF}" srcOrd="0" destOrd="0" presId="urn:microsoft.com/office/officeart/2009/3/layout/StepUpProcess"/>
    <dgm:cxn modelId="{4B47E063-0C81-4EB7-B04F-55F17B9AEBE2}" srcId="{19433827-B6EC-404E-BDD0-EB66AB852660}" destId="{682147BF-2B60-448C-9161-BEB148DB5454}" srcOrd="4" destOrd="0" parTransId="{7F76D419-FBF8-4F33-8AFE-7D56801E7182}" sibTransId="{EC1D423A-55D0-4440-97FD-7E12C6265693}"/>
    <dgm:cxn modelId="{D9399AA6-F989-4132-82A2-0CC87DA946FF}" type="presOf" srcId="{0A9FA9C3-45D8-4CA1-B4B4-0977B9EDE99D}" destId="{0AAC453E-3863-4BC2-B1EF-519482D1ADEF}" srcOrd="0" destOrd="0" presId="urn:microsoft.com/office/officeart/2009/3/layout/StepUpProcess"/>
    <dgm:cxn modelId="{83D53EDE-4115-4019-A0AB-5BAF502146F9}" type="presOf" srcId="{E384295A-A567-446C-8D1C-0BF2AC23839C}" destId="{D27904A6-F88F-4C4E-BD6F-9BD486B25FDF}" srcOrd="0" destOrd="0" presId="urn:microsoft.com/office/officeart/2009/3/layout/StepUpProcess"/>
    <dgm:cxn modelId="{A7255E22-5E3F-4FF0-ADF8-40F6B3C46AB1}" type="presOf" srcId="{19433827-B6EC-404E-BDD0-EB66AB852660}" destId="{EB62752C-D855-4ACD-A84B-E2B990FA57C1}" srcOrd="0" destOrd="0" presId="urn:microsoft.com/office/officeart/2009/3/layout/StepUpProcess"/>
    <dgm:cxn modelId="{E9FF63AE-F72A-42B1-93A7-C05B58C2A00C}" srcId="{19433827-B6EC-404E-BDD0-EB66AB852660}" destId="{A4753E43-3B6B-4E67-BCFE-41769F75AAF1}" srcOrd="2" destOrd="0" parTransId="{EB4F2F1B-A992-4585-9A25-814B8B1A80D5}" sibTransId="{1E6CC0CA-74C6-40BA-949E-D1668B006970}"/>
    <dgm:cxn modelId="{F3B12DF6-C7C7-4DF1-A6FC-3EBDD9F1DE25}" type="presOf" srcId="{682147BF-2B60-448C-9161-BEB148DB5454}" destId="{EE5F500F-6F9D-45BF-A6AF-1C03779CFF08}" srcOrd="0" destOrd="0" presId="urn:microsoft.com/office/officeart/2009/3/layout/StepUpProcess"/>
    <dgm:cxn modelId="{B9202559-0864-4BEC-BFC5-E3254E90EBB5}" type="presOf" srcId="{A4753E43-3B6B-4E67-BCFE-41769F75AAF1}" destId="{F58438F6-FF1C-4796-958B-4583C603CD72}" srcOrd="0" destOrd="0" presId="urn:microsoft.com/office/officeart/2009/3/layout/StepUpProcess"/>
    <dgm:cxn modelId="{FF81E1D1-284C-4621-BF31-A53AF211B62E}" srcId="{19433827-B6EC-404E-BDD0-EB66AB852660}" destId="{0A9FA9C3-45D8-4CA1-B4B4-0977B9EDE99D}" srcOrd="0" destOrd="0" parTransId="{6EB3BEAA-12E3-40FB-86E6-0188026B7A0E}" sibTransId="{837007B2-CE21-4033-AB30-96F20C61C566}"/>
    <dgm:cxn modelId="{CFD7AB8B-9BED-44DC-B245-536BE0F9E890}" type="presParOf" srcId="{EB62752C-D855-4ACD-A84B-E2B990FA57C1}" destId="{E4ED5ED0-0E8B-4D3F-8A8B-26DDD1941AF6}" srcOrd="0" destOrd="0" presId="urn:microsoft.com/office/officeart/2009/3/layout/StepUpProcess"/>
    <dgm:cxn modelId="{3D9C5368-EC3E-4043-9BAF-2E7EADACCAEB}" type="presParOf" srcId="{E4ED5ED0-0E8B-4D3F-8A8B-26DDD1941AF6}" destId="{B74FA3E9-A05C-4BBB-9643-A5EE058234D6}" srcOrd="0" destOrd="0" presId="urn:microsoft.com/office/officeart/2009/3/layout/StepUpProcess"/>
    <dgm:cxn modelId="{926AADF6-823F-4143-8F04-8C80981CB2BE}" type="presParOf" srcId="{E4ED5ED0-0E8B-4D3F-8A8B-26DDD1941AF6}" destId="{0AAC453E-3863-4BC2-B1EF-519482D1ADEF}" srcOrd="1" destOrd="0" presId="urn:microsoft.com/office/officeart/2009/3/layout/StepUpProcess"/>
    <dgm:cxn modelId="{09516332-DA56-4D47-87CB-54FF94AC5F27}" type="presParOf" srcId="{E4ED5ED0-0E8B-4D3F-8A8B-26DDD1941AF6}" destId="{30EC5402-2AF6-4DA2-BD21-D6AC1E61E708}" srcOrd="2" destOrd="0" presId="urn:microsoft.com/office/officeart/2009/3/layout/StepUpProcess"/>
    <dgm:cxn modelId="{226CB604-C434-43DA-91F5-2EF9D7E0939C}" type="presParOf" srcId="{EB62752C-D855-4ACD-A84B-E2B990FA57C1}" destId="{7A12A38F-5CBE-44CB-B079-C06F33F005B3}" srcOrd="1" destOrd="0" presId="urn:microsoft.com/office/officeart/2009/3/layout/StepUpProcess"/>
    <dgm:cxn modelId="{28024DFB-A242-46DA-990D-F222FF0ED225}" type="presParOf" srcId="{7A12A38F-5CBE-44CB-B079-C06F33F005B3}" destId="{7A8DD668-402E-4C43-85DF-C938604B111E}" srcOrd="0" destOrd="0" presId="urn:microsoft.com/office/officeart/2009/3/layout/StepUpProcess"/>
    <dgm:cxn modelId="{84C89001-D5F9-4F0C-860B-43873FF41E9B}" type="presParOf" srcId="{EB62752C-D855-4ACD-A84B-E2B990FA57C1}" destId="{BDE2B2DF-4BAC-4DB6-A2CF-DCC807F3947B}" srcOrd="2" destOrd="0" presId="urn:microsoft.com/office/officeart/2009/3/layout/StepUpProcess"/>
    <dgm:cxn modelId="{AB403F81-3103-43AB-88E7-3463B51B94F8}" type="presParOf" srcId="{BDE2B2DF-4BAC-4DB6-A2CF-DCC807F3947B}" destId="{3D42AB96-A838-4378-A5D0-014DE30A13DF}" srcOrd="0" destOrd="0" presId="urn:microsoft.com/office/officeart/2009/3/layout/StepUpProcess"/>
    <dgm:cxn modelId="{57BBA41A-3DBF-4712-A397-6A602F28EF0B}" type="presParOf" srcId="{BDE2B2DF-4BAC-4DB6-A2CF-DCC807F3947B}" destId="{D0A5C169-8757-471E-AF1B-2296CAA193DD}" srcOrd="1" destOrd="0" presId="urn:microsoft.com/office/officeart/2009/3/layout/StepUpProcess"/>
    <dgm:cxn modelId="{3CD10578-38CF-4593-B027-AB26DFFDE969}" type="presParOf" srcId="{BDE2B2DF-4BAC-4DB6-A2CF-DCC807F3947B}" destId="{66EDAB29-8541-4995-B7C3-2463225AC188}" srcOrd="2" destOrd="0" presId="urn:microsoft.com/office/officeart/2009/3/layout/StepUpProcess"/>
    <dgm:cxn modelId="{5821BAD2-C831-4AB5-AB16-49B58EEA748A}" type="presParOf" srcId="{EB62752C-D855-4ACD-A84B-E2B990FA57C1}" destId="{BA85AE71-D7DB-4172-AA83-2C2B0CC2D4A4}" srcOrd="3" destOrd="0" presId="urn:microsoft.com/office/officeart/2009/3/layout/StepUpProcess"/>
    <dgm:cxn modelId="{98D66232-AB3C-48AD-A47A-F795BCD3E673}" type="presParOf" srcId="{BA85AE71-D7DB-4172-AA83-2C2B0CC2D4A4}" destId="{D4A7B063-5F49-4050-901B-0574F7308C29}" srcOrd="0" destOrd="0" presId="urn:microsoft.com/office/officeart/2009/3/layout/StepUpProcess"/>
    <dgm:cxn modelId="{B6CCB37F-A153-4EC0-9E7D-C90A31E01900}" type="presParOf" srcId="{EB62752C-D855-4ACD-A84B-E2B990FA57C1}" destId="{5010D2C8-2BE1-4550-9B66-CDAF83573236}" srcOrd="4" destOrd="0" presId="urn:microsoft.com/office/officeart/2009/3/layout/StepUpProcess"/>
    <dgm:cxn modelId="{A37C2A99-3201-441D-8C9A-1F385F881E47}" type="presParOf" srcId="{5010D2C8-2BE1-4550-9B66-CDAF83573236}" destId="{6FDC4216-E717-42D0-9732-FD547050CA7F}" srcOrd="0" destOrd="0" presId="urn:microsoft.com/office/officeart/2009/3/layout/StepUpProcess"/>
    <dgm:cxn modelId="{1EEF14CB-B90F-48E7-96CE-20BD99421088}" type="presParOf" srcId="{5010D2C8-2BE1-4550-9B66-CDAF83573236}" destId="{F58438F6-FF1C-4796-958B-4583C603CD72}" srcOrd="1" destOrd="0" presId="urn:microsoft.com/office/officeart/2009/3/layout/StepUpProcess"/>
    <dgm:cxn modelId="{CA57C8B2-A187-44A0-AF88-D5574D0DB2DC}" type="presParOf" srcId="{5010D2C8-2BE1-4550-9B66-CDAF83573236}" destId="{53F7024E-4F61-4938-B592-F39810492E72}" srcOrd="2" destOrd="0" presId="urn:microsoft.com/office/officeart/2009/3/layout/StepUpProcess"/>
    <dgm:cxn modelId="{11463007-EED6-4237-8AD5-68C8172D0FB8}" type="presParOf" srcId="{EB62752C-D855-4ACD-A84B-E2B990FA57C1}" destId="{76AE3D51-D6F6-40A9-98B5-5F7EA8ACA013}" srcOrd="5" destOrd="0" presId="urn:microsoft.com/office/officeart/2009/3/layout/StepUpProcess"/>
    <dgm:cxn modelId="{38871DD9-E4DB-408F-8DFB-AE667012BB20}" type="presParOf" srcId="{76AE3D51-D6F6-40A9-98B5-5F7EA8ACA013}" destId="{933B3094-378A-4764-8E12-6BF519D2FBBE}" srcOrd="0" destOrd="0" presId="urn:microsoft.com/office/officeart/2009/3/layout/StepUpProcess"/>
    <dgm:cxn modelId="{2F19387D-5202-4608-9135-9C0BC9114AA0}" type="presParOf" srcId="{EB62752C-D855-4ACD-A84B-E2B990FA57C1}" destId="{EFF293E1-0AC3-4FE1-98DE-F3F3969A05C2}" srcOrd="6" destOrd="0" presId="urn:microsoft.com/office/officeart/2009/3/layout/StepUpProcess"/>
    <dgm:cxn modelId="{C3CA600E-7AB7-42E4-B95B-B288CAD5F0BE}" type="presParOf" srcId="{EFF293E1-0AC3-4FE1-98DE-F3F3969A05C2}" destId="{6E2FA023-52A4-41E3-A0B8-BD5514F64E42}" srcOrd="0" destOrd="0" presId="urn:microsoft.com/office/officeart/2009/3/layout/StepUpProcess"/>
    <dgm:cxn modelId="{0C33947F-DC24-4853-8BC8-23E02B160128}" type="presParOf" srcId="{EFF293E1-0AC3-4FE1-98DE-F3F3969A05C2}" destId="{6D9A9EB8-5B2D-4170-A547-02AE4010E0DF}" srcOrd="1" destOrd="0" presId="urn:microsoft.com/office/officeart/2009/3/layout/StepUpProcess"/>
    <dgm:cxn modelId="{076B5042-F29B-497A-B646-AAC149883C44}" type="presParOf" srcId="{EFF293E1-0AC3-4FE1-98DE-F3F3969A05C2}" destId="{F8E74CD9-E167-4873-A5C5-BF9C6CEBF8AA}" srcOrd="2" destOrd="0" presId="urn:microsoft.com/office/officeart/2009/3/layout/StepUpProcess"/>
    <dgm:cxn modelId="{668F6035-5DE6-4C0E-B7C4-28F6CD93A52A}" type="presParOf" srcId="{EB62752C-D855-4ACD-A84B-E2B990FA57C1}" destId="{9D295AAB-C2B2-4478-8E64-AB119BD7AC26}" srcOrd="7" destOrd="0" presId="urn:microsoft.com/office/officeart/2009/3/layout/StepUpProcess"/>
    <dgm:cxn modelId="{EF03AFA7-076B-4912-918E-FEF8CE5263B7}" type="presParOf" srcId="{9D295AAB-C2B2-4478-8E64-AB119BD7AC26}" destId="{AF50B850-0FBC-473F-A43B-9EEA25B18223}" srcOrd="0" destOrd="0" presId="urn:microsoft.com/office/officeart/2009/3/layout/StepUpProcess"/>
    <dgm:cxn modelId="{BBEFD511-8A2F-4809-A383-000FADF976E9}" type="presParOf" srcId="{EB62752C-D855-4ACD-A84B-E2B990FA57C1}" destId="{13E9EA62-5779-4A75-8D08-DF1D97F9BD48}" srcOrd="8" destOrd="0" presId="urn:microsoft.com/office/officeart/2009/3/layout/StepUpProcess"/>
    <dgm:cxn modelId="{60DD72B5-0C28-4BDE-B7AC-8E8C2EDDB2FA}" type="presParOf" srcId="{13E9EA62-5779-4A75-8D08-DF1D97F9BD48}" destId="{A6AB11B0-1744-4A4E-8C9E-1F600615A2B6}" srcOrd="0" destOrd="0" presId="urn:microsoft.com/office/officeart/2009/3/layout/StepUpProcess"/>
    <dgm:cxn modelId="{05D0818C-B9BF-4509-A3F6-25D2B00FC41D}" type="presParOf" srcId="{13E9EA62-5779-4A75-8D08-DF1D97F9BD48}" destId="{EE5F500F-6F9D-45BF-A6AF-1C03779CFF08}" srcOrd="1" destOrd="0" presId="urn:microsoft.com/office/officeart/2009/3/layout/StepUpProcess"/>
    <dgm:cxn modelId="{C4E97019-FD10-447D-9831-3C4AF2789439}" type="presParOf" srcId="{13E9EA62-5779-4A75-8D08-DF1D97F9BD48}" destId="{03C477C7-BF6A-4445-9DAF-847E5FF54760}" srcOrd="2" destOrd="0" presId="urn:microsoft.com/office/officeart/2009/3/layout/StepUpProcess"/>
    <dgm:cxn modelId="{142C42B2-CEB8-41DE-B260-7B6D60030833}" type="presParOf" srcId="{EB62752C-D855-4ACD-A84B-E2B990FA57C1}" destId="{B69ACAEA-92E6-4774-8626-B3859B12EE80}" srcOrd="9" destOrd="0" presId="urn:microsoft.com/office/officeart/2009/3/layout/StepUpProcess"/>
    <dgm:cxn modelId="{7BF85C4F-0F00-49B1-8F82-1AC74038C631}" type="presParOf" srcId="{B69ACAEA-92E6-4774-8626-B3859B12EE80}" destId="{AA398ADE-02E5-4FAD-8D88-450F081720B0}" srcOrd="0" destOrd="0" presId="urn:microsoft.com/office/officeart/2009/3/layout/StepUpProcess"/>
    <dgm:cxn modelId="{0E301939-0DEF-473A-850C-DB1B177AAB38}" type="presParOf" srcId="{EB62752C-D855-4ACD-A84B-E2B990FA57C1}" destId="{7CD10B8F-A76E-4B96-9EC8-DD01D7C69FFD}" srcOrd="10" destOrd="0" presId="urn:microsoft.com/office/officeart/2009/3/layout/StepUpProcess"/>
    <dgm:cxn modelId="{23D33DD0-8B84-462B-A30E-8B01CBF15493}" type="presParOf" srcId="{7CD10B8F-A76E-4B96-9EC8-DD01D7C69FFD}" destId="{5AD5709A-D716-4E2A-9A79-0ED4E15F85A8}" srcOrd="0" destOrd="0" presId="urn:microsoft.com/office/officeart/2009/3/layout/StepUpProcess"/>
    <dgm:cxn modelId="{DA7B134F-47E6-4AAF-86DF-C781F151403E}" type="presParOf" srcId="{7CD10B8F-A76E-4B96-9EC8-DD01D7C69FFD}" destId="{D27904A6-F88F-4C4E-BD6F-9BD486B25FD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FA3E9-A05C-4BBB-9643-A5EE058234D6}">
      <dsp:nvSpPr>
        <dsp:cNvPr id="0" name=""/>
        <dsp:cNvSpPr/>
      </dsp:nvSpPr>
      <dsp:spPr>
        <a:xfrm rot="5400000">
          <a:off x="253060" y="2588556"/>
          <a:ext cx="745585" cy="12406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C453E-3863-4BC2-B1EF-519482D1ADEF}">
      <dsp:nvSpPr>
        <dsp:cNvPr id="0" name=""/>
        <dsp:cNvSpPr/>
      </dsp:nvSpPr>
      <dsp:spPr>
        <a:xfrm>
          <a:off x="128603" y="2959239"/>
          <a:ext cx="1120054" cy="98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Preparation</a:t>
          </a:r>
          <a:endParaRPr lang="en-US" sz="1400" kern="1200" dirty="0"/>
        </a:p>
      </dsp:txBody>
      <dsp:txXfrm>
        <a:off x="128603" y="2959239"/>
        <a:ext cx="1120054" cy="981793"/>
      </dsp:txXfrm>
    </dsp:sp>
    <dsp:sp modelId="{30EC5402-2AF6-4DA2-BD21-D6AC1E61E708}">
      <dsp:nvSpPr>
        <dsp:cNvPr id="0" name=""/>
        <dsp:cNvSpPr/>
      </dsp:nvSpPr>
      <dsp:spPr>
        <a:xfrm>
          <a:off x="1037326" y="2497219"/>
          <a:ext cx="211330" cy="2113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2AB96-A838-4378-A5D0-014DE30A13DF}">
      <dsp:nvSpPr>
        <dsp:cNvPr id="0" name=""/>
        <dsp:cNvSpPr/>
      </dsp:nvSpPr>
      <dsp:spPr>
        <a:xfrm rot="5400000">
          <a:off x="1624225" y="2249260"/>
          <a:ext cx="745585" cy="12406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5C169-8757-471E-AF1B-2296CAA193DD}">
      <dsp:nvSpPr>
        <dsp:cNvPr id="0" name=""/>
        <dsp:cNvSpPr/>
      </dsp:nvSpPr>
      <dsp:spPr>
        <a:xfrm>
          <a:off x="1499768" y="2619943"/>
          <a:ext cx="1120054" cy="98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Identification</a:t>
          </a:r>
          <a:endParaRPr lang="en-US" sz="1400" kern="1200" dirty="0"/>
        </a:p>
      </dsp:txBody>
      <dsp:txXfrm>
        <a:off x="1499768" y="2619943"/>
        <a:ext cx="1120054" cy="981793"/>
      </dsp:txXfrm>
    </dsp:sp>
    <dsp:sp modelId="{66EDAB29-8541-4995-B7C3-2463225AC188}">
      <dsp:nvSpPr>
        <dsp:cNvPr id="0" name=""/>
        <dsp:cNvSpPr/>
      </dsp:nvSpPr>
      <dsp:spPr>
        <a:xfrm>
          <a:off x="2408491" y="2157923"/>
          <a:ext cx="211330" cy="2113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C4216-E717-42D0-9732-FD547050CA7F}">
      <dsp:nvSpPr>
        <dsp:cNvPr id="0" name=""/>
        <dsp:cNvSpPr/>
      </dsp:nvSpPr>
      <dsp:spPr>
        <a:xfrm rot="5400000">
          <a:off x="2995390" y="1909964"/>
          <a:ext cx="745585" cy="12406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438F6-FF1C-4796-958B-4583C603CD72}">
      <dsp:nvSpPr>
        <dsp:cNvPr id="0" name=""/>
        <dsp:cNvSpPr/>
      </dsp:nvSpPr>
      <dsp:spPr>
        <a:xfrm>
          <a:off x="2870933" y="2280647"/>
          <a:ext cx="1120054" cy="98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Containment</a:t>
          </a:r>
          <a:endParaRPr lang="en-US" sz="1400" kern="1200" dirty="0"/>
        </a:p>
      </dsp:txBody>
      <dsp:txXfrm>
        <a:off x="2870933" y="2280647"/>
        <a:ext cx="1120054" cy="981793"/>
      </dsp:txXfrm>
    </dsp:sp>
    <dsp:sp modelId="{53F7024E-4F61-4938-B592-F39810492E72}">
      <dsp:nvSpPr>
        <dsp:cNvPr id="0" name=""/>
        <dsp:cNvSpPr/>
      </dsp:nvSpPr>
      <dsp:spPr>
        <a:xfrm>
          <a:off x="3779656" y="1818627"/>
          <a:ext cx="211330" cy="2113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FA023-52A4-41E3-A0B8-BD5514F64E42}">
      <dsp:nvSpPr>
        <dsp:cNvPr id="0" name=""/>
        <dsp:cNvSpPr/>
      </dsp:nvSpPr>
      <dsp:spPr>
        <a:xfrm rot="5400000">
          <a:off x="4366555" y="1570668"/>
          <a:ext cx="745585" cy="12406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A9EB8-5B2D-4170-A547-02AE4010E0DF}">
      <dsp:nvSpPr>
        <dsp:cNvPr id="0" name=""/>
        <dsp:cNvSpPr/>
      </dsp:nvSpPr>
      <dsp:spPr>
        <a:xfrm>
          <a:off x="4242098" y="1941351"/>
          <a:ext cx="1120054" cy="98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Eradication</a:t>
          </a:r>
          <a:endParaRPr lang="en-US" sz="1400" kern="1200" dirty="0"/>
        </a:p>
      </dsp:txBody>
      <dsp:txXfrm>
        <a:off x="4242098" y="1941351"/>
        <a:ext cx="1120054" cy="981793"/>
      </dsp:txXfrm>
    </dsp:sp>
    <dsp:sp modelId="{F8E74CD9-E167-4873-A5C5-BF9C6CEBF8AA}">
      <dsp:nvSpPr>
        <dsp:cNvPr id="0" name=""/>
        <dsp:cNvSpPr/>
      </dsp:nvSpPr>
      <dsp:spPr>
        <a:xfrm>
          <a:off x="5150821" y="1479331"/>
          <a:ext cx="211330" cy="2113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B11B0-1744-4A4E-8C9E-1F600615A2B6}">
      <dsp:nvSpPr>
        <dsp:cNvPr id="0" name=""/>
        <dsp:cNvSpPr/>
      </dsp:nvSpPr>
      <dsp:spPr>
        <a:xfrm rot="5400000">
          <a:off x="5737720" y="1231372"/>
          <a:ext cx="745585" cy="12406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F500F-6F9D-45BF-A6AF-1C03779CFF08}">
      <dsp:nvSpPr>
        <dsp:cNvPr id="0" name=""/>
        <dsp:cNvSpPr/>
      </dsp:nvSpPr>
      <dsp:spPr>
        <a:xfrm>
          <a:off x="5613263" y="1602055"/>
          <a:ext cx="1120054" cy="98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Recovery</a:t>
          </a:r>
          <a:endParaRPr lang="en-US" sz="1400" kern="1200" dirty="0"/>
        </a:p>
      </dsp:txBody>
      <dsp:txXfrm>
        <a:off x="5613263" y="1602055"/>
        <a:ext cx="1120054" cy="981793"/>
      </dsp:txXfrm>
    </dsp:sp>
    <dsp:sp modelId="{03C477C7-BF6A-4445-9DAF-847E5FF54760}">
      <dsp:nvSpPr>
        <dsp:cNvPr id="0" name=""/>
        <dsp:cNvSpPr/>
      </dsp:nvSpPr>
      <dsp:spPr>
        <a:xfrm>
          <a:off x="6521986" y="1140035"/>
          <a:ext cx="211330" cy="2113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5709A-D716-4E2A-9A79-0ED4E15F85A8}">
      <dsp:nvSpPr>
        <dsp:cNvPr id="0" name=""/>
        <dsp:cNvSpPr/>
      </dsp:nvSpPr>
      <dsp:spPr>
        <a:xfrm rot="5400000">
          <a:off x="7108885" y="892076"/>
          <a:ext cx="745585" cy="124063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904A6-F88F-4C4E-BD6F-9BD486B25FDF}">
      <dsp:nvSpPr>
        <dsp:cNvPr id="0" name=""/>
        <dsp:cNvSpPr/>
      </dsp:nvSpPr>
      <dsp:spPr>
        <a:xfrm>
          <a:off x="6984428" y="1262759"/>
          <a:ext cx="1120054" cy="98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Lessons Learned</a:t>
          </a:r>
          <a:endParaRPr lang="en-US" sz="1400" kern="1200" dirty="0"/>
        </a:p>
      </dsp:txBody>
      <dsp:txXfrm>
        <a:off x="6984428" y="1262759"/>
        <a:ext cx="1120054" cy="981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E1267-8E38-4132-A206-BC44AE2A6D68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29C30-9703-4870-A25C-EDD91339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68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48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1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29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85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62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1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67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2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2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E8B47-F08F-4413-A13D-7B8E56C975F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5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9C30-9703-4870-A25C-EDD9133944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5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4496-8C5A-40FF-AC9E-699C92C2D173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20F-59BC-4B73-A5E0-5481C5D9C8B9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F4C9-8EF8-4DC4-9BA9-089AA914FC10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/1 subhead line with 2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" y="749808"/>
            <a:ext cx="5359088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2933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1963" y="360199"/>
            <a:ext cx="10677143" cy="1036181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62915" y="1746505"/>
            <a:ext cx="7383909" cy="3974699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Futura Hv"/>
                <a:cs typeface="Futura Hv"/>
              </a:defRPr>
            </a:lvl1pPr>
            <a:lvl2pPr marL="0" indent="0">
              <a:buNone/>
              <a:defRPr/>
            </a:lvl2pPr>
            <a:lvl3pPr marL="220794" indent="-220794">
              <a:buFont typeface="Lucida Grande"/>
              <a:buChar char="•"/>
              <a:defRPr sz="2400"/>
            </a:lvl3pPr>
            <a:lvl4pPr marL="398390" indent="-167996">
              <a:buSzPct val="100000"/>
              <a:buFont typeface="Lucida Grande"/>
              <a:buChar char="–"/>
              <a:defRPr/>
            </a:lvl4pPr>
            <a:lvl5pPr marL="547186" indent="-163196">
              <a:buSzPct val="80000"/>
              <a:buFont typeface="Courier New"/>
              <a:buChar char="o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0270" y="1746505"/>
            <a:ext cx="3389500" cy="3974699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  <a:latin typeface="Futura Hv"/>
                <a:cs typeface="Futura Hv"/>
              </a:defRPr>
            </a:lvl1pPr>
            <a:lvl2pPr marL="0" indent="0">
              <a:buNone/>
              <a:defRPr>
                <a:latin typeface="Futura Hv"/>
                <a:cs typeface="Futura Hv"/>
              </a:defRPr>
            </a:lvl2pPr>
            <a:lvl3pPr marL="220794" indent="-220794">
              <a:buFont typeface="Lucida Grande"/>
              <a:buChar char="•"/>
              <a:defRPr sz="2400"/>
            </a:lvl3pPr>
            <a:lvl4pPr marL="398390" indent="-167996">
              <a:buSzPct val="100000"/>
              <a:buFont typeface="Lucida Grande"/>
              <a:buChar char="–"/>
              <a:defRPr/>
            </a:lvl4pPr>
            <a:lvl5pPr marL="547186" indent="-163196">
              <a:buSzPct val="80000"/>
              <a:buFont typeface="Courier New"/>
              <a:buChar char="o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65669" y="6329363"/>
            <a:ext cx="243417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6D7FF7-0C12-4CD7-8ACC-1F44E9F13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25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0" y="1581397"/>
            <a:ext cx="5171017" cy="4296588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59" y="313417"/>
            <a:ext cx="11277600" cy="573024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0"/>
            <a:ext cx="5348816" cy="42930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2" y="1001854"/>
            <a:ext cx="11280140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357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FF80-D01C-43FB-94F7-3C9AD366D210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2FBA-95BC-4224-A25E-399E3C4D9ADA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E8FC-6A35-4ADD-8662-CACBAD6D1DB0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4D0-8510-4597-9BE9-BC39D8D5E34A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1D1A-11CD-46F3-9556-05A26C63CAE9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36F-8E92-4CF6-A918-3A98D632FD6E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F99D-5CBC-4DAB-95C9-744E32CCD51E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99A8-2E77-444C-B391-50EBC1E510CD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60D35A-7FDC-4B72-A4FE-417BC44B466E}" type="datetime1">
              <a:rPr lang="en-US" smtClean="0"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3" r:id="rId12"/>
    <p:sldLayoutId id="214748385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threatpost.com/large-scale-water-holing-attack-campaigns-hitting-key-targets-092512/" TargetMode="External"/><Relationship Id="rId7" Type="http://schemas.openxmlformats.org/officeDocument/2006/relationships/hyperlink" Target="http://www.cio.in/news/91-targeted-attacks-start-spear-phishing-email-41340201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bcnews.com/id/50366007/ns/technology_and_science-tech_and_gadgets/t/microsofts-patch-tuesday-leaves-out-crucial-internet-explorer-fix/" TargetMode="External"/><Relationship Id="rId5" Type="http://schemas.openxmlformats.org/officeDocument/2006/relationships/hyperlink" Target="http://www.nbcnews.com/technology/2012-year-malware-surged-dramatically-1C7659317" TargetMode="External"/><Relationship Id="rId10" Type="http://schemas.openxmlformats.org/officeDocument/2006/relationships/hyperlink" Target="http://www.nytimes.com/2013/05/13/us/cyberattacks-on-rise-against-us-corporations.html?pagewanted=all&amp;_r=0" TargetMode="External"/><Relationship Id="rId4" Type="http://schemas.openxmlformats.org/officeDocument/2006/relationships/hyperlink" Target="http://www.nbcnews.com/id/49826676/ns/technology_and_science-tech_and_gadgets/t/adobe-data-breach-exposes-military-passwords/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Building, Maturing &amp; Rocking a Security Operations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Brandie Anderson</a:t>
            </a:r>
          </a:p>
          <a:p>
            <a:r>
              <a:rPr lang="en-US" dirty="0" smtClean="0"/>
              <a:t>Sr. Manager, Global Cyber Security Threat &amp; Vulnerability Management</a:t>
            </a:r>
          </a:p>
          <a:p>
            <a:r>
              <a:rPr lang="en-US" dirty="0" smtClean="0"/>
              <a:t>Hewlett-Packard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&amp;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entagon 3"/>
          <p:cNvSpPr/>
          <p:nvPr/>
        </p:nvSpPr>
        <p:spPr>
          <a:xfrm rot="5400000">
            <a:off x="2244262" y="2133012"/>
            <a:ext cx="5188877" cy="23791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 rot="5400000">
            <a:off x="4902796" y="2133012"/>
            <a:ext cx="5188877" cy="23791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5400000">
            <a:off x="7561329" y="2133013"/>
            <a:ext cx="5188877" cy="23791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54967" y="1400836"/>
            <a:ext cx="22733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Operational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Event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On-boarding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Shift </a:t>
            </a:r>
            <a:r>
              <a:rPr lang="en-US" dirty="0" smtClean="0"/>
              <a:t>Log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Shift Turn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Triage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5535" y="1400836"/>
            <a:ext cx="1862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Analytical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Incident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Threat Intelligence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4434" y="962970"/>
            <a:ext cx="18626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Business &amp;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Architecture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Compliance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DR/BCP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Process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Cases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sz="quarter" idx="4294967295"/>
          </p:nvPr>
        </p:nvSpPr>
        <p:spPr>
          <a:xfrm>
            <a:off x="3549912" y="2712725"/>
            <a:ext cx="2977073" cy="395224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 smtClean="0"/>
              <a:t>Wiki</a:t>
            </a:r>
            <a:endParaRPr lang="en-GB" b="1" i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Source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Editor utilizes Markup Language (HTML-like)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Easy to Search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Malleable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Revision Control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Plugins allow extensive customization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41922" cy="4601183"/>
          </a:xfrm>
        </p:spPr>
        <p:txBody>
          <a:bodyPr>
            <a:normAutofit/>
          </a:bodyPr>
          <a:lstStyle/>
          <a:p>
            <a:r>
              <a:rPr lang="en-GB" dirty="0" smtClean="0"/>
              <a:t>Documentation Repository Choices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sz="quarter" idx="4294967295"/>
          </p:nvPr>
        </p:nvSpPr>
        <p:spPr>
          <a:xfrm>
            <a:off x="3549912" y="146259"/>
            <a:ext cx="3449916" cy="34595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 smtClean="0"/>
              <a:t>Microsoft SharePoint</a:t>
            </a:r>
            <a:endParaRPr lang="en-GB" b="1" i="1" u="sng" dirty="0"/>
          </a:p>
          <a:p>
            <a:pPr marL="0" indent="0">
              <a:buNone/>
            </a:pPr>
            <a:r>
              <a:rPr lang="en-US" sz="1600" dirty="0" smtClean="0"/>
              <a:t>Pro</a:t>
            </a:r>
          </a:p>
          <a:p>
            <a:pPr lvl="1"/>
            <a:r>
              <a:rPr lang="en-US" sz="1600" dirty="0" smtClean="0"/>
              <a:t>Approved by Policy</a:t>
            </a:r>
          </a:p>
          <a:p>
            <a:pPr lvl="1"/>
            <a:r>
              <a:rPr lang="en-US" sz="1600" dirty="0" smtClean="0"/>
              <a:t>Already deployed, supported both internal &amp; by Microsoft</a:t>
            </a:r>
          </a:p>
          <a:p>
            <a:pPr lvl="1"/>
            <a:r>
              <a:rPr lang="en-US" sz="1600" dirty="0" smtClean="0"/>
              <a:t>Integrates with Active Directory &amp; MS Office</a:t>
            </a:r>
          </a:p>
          <a:p>
            <a:pPr lvl="1"/>
            <a:r>
              <a:rPr lang="en-US" sz="1600" dirty="0" smtClean="0"/>
              <a:t>Allows for Calendars, Task Assignment, Notifications, Document Revision Tracking</a:t>
            </a:r>
          </a:p>
          <a:p>
            <a:pPr marL="213779" lvl="3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213779" lvl="3" indent="0">
              <a:buNone/>
            </a:pP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sz="quarter" idx="4294967295"/>
          </p:nvPr>
        </p:nvSpPr>
        <p:spPr>
          <a:xfrm>
            <a:off x="8715660" y="1736800"/>
            <a:ext cx="3364992" cy="438990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 smtClean="0"/>
              <a:t>File Shares</a:t>
            </a:r>
            <a:endParaRPr lang="en-GB" b="1" i="1" u="sng" dirty="0"/>
          </a:p>
          <a:p>
            <a:pPr marL="0" indent="0">
              <a:buNone/>
            </a:pPr>
            <a:r>
              <a:rPr lang="en-US" sz="1600" dirty="0" smtClean="0"/>
              <a:t>Pro</a:t>
            </a:r>
          </a:p>
          <a:p>
            <a:pPr lvl="1"/>
            <a:r>
              <a:rPr lang="en-US" sz="1600" dirty="0" smtClean="0"/>
              <a:t>Everyone has MS Office</a:t>
            </a:r>
          </a:p>
          <a:p>
            <a:pPr lvl="1"/>
            <a:r>
              <a:rPr lang="en-US" sz="1600" dirty="0" smtClean="0"/>
              <a:t>Everyone knows how to use a file share</a:t>
            </a:r>
          </a:p>
          <a:p>
            <a:pPr lvl="1"/>
            <a:r>
              <a:rPr lang="en-US" sz="1600" dirty="0" smtClean="0"/>
              <a:t>Does not require specific technology knowledge</a:t>
            </a:r>
          </a:p>
          <a:p>
            <a:pPr marL="0" indent="0">
              <a:buNone/>
            </a:pPr>
            <a:r>
              <a:rPr lang="en-US" sz="1600" dirty="0" smtClean="0"/>
              <a:t>Con</a:t>
            </a:r>
          </a:p>
          <a:p>
            <a:pPr lvl="1"/>
            <a:r>
              <a:rPr lang="en-US" sz="1600" dirty="0" smtClean="0"/>
              <a:t>Cluttered</a:t>
            </a:r>
          </a:p>
          <a:p>
            <a:pPr lvl="1"/>
            <a:r>
              <a:rPr lang="en-US" sz="1600" dirty="0" smtClean="0"/>
              <a:t>Overlap of information</a:t>
            </a:r>
          </a:p>
          <a:p>
            <a:pPr lvl="1"/>
            <a:r>
              <a:rPr lang="en-US" sz="1600" dirty="0" smtClean="0"/>
              <a:t>Nearly impossible to search for information</a:t>
            </a:r>
          </a:p>
          <a:p>
            <a:pPr lvl="1"/>
            <a:r>
              <a:rPr lang="en-US" sz="1600" dirty="0" smtClean="0"/>
              <a:t>Requires someone in charge of upkeep</a:t>
            </a:r>
          </a:p>
          <a:p>
            <a:pPr lvl="1"/>
            <a:r>
              <a:rPr lang="en-US" sz="1600" dirty="0" smtClean="0"/>
              <a:t>No revision control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6568965" y="669311"/>
            <a:ext cx="3478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Complicated to use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Typically hard to find information (search)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very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flexible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real revision 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2786" y="3752136"/>
            <a:ext cx="260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Source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Vendor supported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056993" y="3195145"/>
            <a:ext cx="4151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r="3032" b="7290"/>
          <a:stretch/>
        </p:blipFill>
        <p:spPr>
          <a:xfrm>
            <a:off x="4466788" y="172122"/>
            <a:ext cx="7345108" cy="64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6" y="1347885"/>
            <a:ext cx="3379177" cy="476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26934" y="731380"/>
            <a:ext cx="2531533" cy="5120640"/>
          </a:xfrm>
        </p:spPr>
        <p:txBody>
          <a:bodyPr/>
          <a:lstStyle/>
          <a:p>
            <a:r>
              <a:rPr lang="en-US" dirty="0" smtClean="0"/>
              <a:t>Event</a:t>
            </a:r>
          </a:p>
          <a:p>
            <a:r>
              <a:rPr lang="en-US" dirty="0" smtClean="0"/>
              <a:t>Incident</a:t>
            </a:r>
          </a:p>
          <a:p>
            <a:r>
              <a:rPr lang="en-US" dirty="0" smtClean="0"/>
              <a:t>Case</a:t>
            </a:r>
          </a:p>
          <a:p>
            <a:r>
              <a:rPr lang="en-US" dirty="0" smtClean="0"/>
              <a:t>SOC</a:t>
            </a:r>
          </a:p>
          <a:p>
            <a:r>
              <a:rPr lang="en-US" dirty="0" smtClean="0"/>
              <a:t>Departmental</a:t>
            </a:r>
          </a:p>
          <a:p>
            <a:r>
              <a:rPr lang="en-US" dirty="0" smtClean="0"/>
              <a:t>Organizational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019" y="1042292"/>
            <a:ext cx="5548925" cy="45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085" y="701412"/>
            <a:ext cx="7991475" cy="1135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3131148" y="1746061"/>
            <a:ext cx="4623098" cy="2331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 smtClean="0">
              <a:cs typeface="Arial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charset="0"/>
              </a:rPr>
              <a:t>How many events are coming in?</a:t>
            </a:r>
          </a:p>
          <a:p>
            <a:pPr lvl="2">
              <a:buClrTx/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cs typeface="Arial" charset="0"/>
              </a:rPr>
              <a:t>Raw Events</a:t>
            </a:r>
          </a:p>
          <a:p>
            <a:pPr lvl="2">
              <a:buClrTx/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cs typeface="Arial" charset="0"/>
              </a:rPr>
              <a:t>How many data endpoints are </a:t>
            </a:r>
            <a:br>
              <a:rPr lang="en-US" sz="1800" dirty="0" smtClean="0">
                <a:cs typeface="Arial" charset="0"/>
              </a:rPr>
            </a:br>
            <a:r>
              <a:rPr lang="en-US" sz="1800" dirty="0" smtClean="0">
                <a:cs typeface="Arial" charset="0"/>
              </a:rPr>
              <a:t>collected / monitored</a:t>
            </a:r>
          </a:p>
          <a:p>
            <a:pPr lvl="2">
              <a:buClrTx/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cs typeface="Arial" charset="0"/>
              </a:rPr>
              <a:t>How may different types of data</a:t>
            </a:r>
          </a:p>
          <a:p>
            <a:pPr lvl="2">
              <a:buClrTx/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cs typeface="Arial" charset="0"/>
              </a:rPr>
              <a:t>How many use cases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06246" y="458104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2138" lvl="1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Further defined</a:t>
            </a:r>
          </a:p>
          <a:p>
            <a:pPr marL="1049338" lvl="2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Per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hour/day/week/month</a:t>
            </a:r>
          </a:p>
          <a:p>
            <a:pPr marL="1049338" lvl="2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Per analyst</a:t>
            </a:r>
          </a:p>
          <a:p>
            <a:pPr marL="1049338" lvl="2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Per hour of day/ per day of week</a:t>
            </a:r>
          </a:p>
          <a:p>
            <a:pPr marL="1049338" lvl="2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Incident / case category / severity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7754246" y="206731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2138" lvl="1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What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is coming out?</a:t>
            </a:r>
          </a:p>
          <a:p>
            <a:pPr marL="857250" lvl="2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Correlated Events</a:t>
            </a:r>
          </a:p>
          <a:p>
            <a:pPr marL="857250" lvl="2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Incidents / Cases</a:t>
            </a:r>
          </a:p>
          <a:p>
            <a:pPr marL="857250" lvl="2" indent="-285750" defTabSz="914400" eaLnBrk="0" hangingPunct="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592138" lvl="1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How quickly are things handled?</a:t>
            </a:r>
          </a:p>
          <a:p>
            <a:pPr marL="857250" lvl="2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Event recognition</a:t>
            </a:r>
          </a:p>
          <a:p>
            <a:pPr marL="857250" lvl="2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Event escalation</a:t>
            </a:r>
          </a:p>
          <a:p>
            <a:pPr marL="857250" lvl="2" indent="-285750" defTabSz="9144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Event resolution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610" y="457051"/>
            <a:ext cx="8449390" cy="284966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the 80/20 rule</a:t>
            </a:r>
          </a:p>
          <a:p>
            <a:r>
              <a:rPr lang="en-US" dirty="0" smtClean="0"/>
              <a:t>Leverage metrics</a:t>
            </a:r>
          </a:p>
          <a:p>
            <a:r>
              <a:rPr lang="en-US" dirty="0" smtClean="0"/>
              <a:t>Expand senior leader dashboard view</a:t>
            </a:r>
          </a:p>
          <a:p>
            <a:r>
              <a:rPr lang="en-US" dirty="0" smtClean="0"/>
              <a:t>Institute CMM methodology</a:t>
            </a:r>
          </a:p>
          <a:p>
            <a:r>
              <a:rPr lang="en-US" dirty="0" smtClean="0"/>
              <a:t>Monitor organizational health</a:t>
            </a:r>
          </a:p>
          <a:p>
            <a:r>
              <a:rPr lang="en-US" dirty="0" smtClean="0"/>
              <a:t>Increase complexity</a:t>
            </a:r>
          </a:p>
          <a:p>
            <a:endParaRPr lang="en-US" dirty="0"/>
          </a:p>
        </p:txBody>
      </p:sp>
      <p:pic>
        <p:nvPicPr>
          <p:cNvPr id="5" name="Picture 4" descr="Exec Dashboard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191" y="4568639"/>
            <a:ext cx="5945057" cy="2107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clip_imag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0748" y="3538145"/>
            <a:ext cx="3325008" cy="1565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/>
          <a:srcRect t="8326"/>
          <a:stretch/>
        </p:blipFill>
        <p:spPr bwMode="auto">
          <a:xfrm>
            <a:off x="8171692" y="2782977"/>
            <a:ext cx="1836993" cy="185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02390" y="4409528"/>
            <a:ext cx="1833125" cy="1926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/>
          <a:srcRect t="9365"/>
          <a:stretch/>
        </p:blipFill>
        <p:spPr bwMode="auto">
          <a:xfrm>
            <a:off x="9592222" y="3087862"/>
            <a:ext cx="2274167" cy="1780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104" y="438150"/>
            <a:ext cx="8164285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According to the book </a:t>
            </a:r>
            <a:r>
              <a:rPr lang="en-US" sz="1500" i="1" dirty="0" smtClean="0"/>
              <a:t>Pragmatic Security Metrics – Applying Metametrics to Information Security*,</a:t>
            </a:r>
            <a:r>
              <a:rPr lang="en-US" sz="1500" dirty="0" smtClean="0"/>
              <a:t> an information security version of the Capability Maturity Model (CMM) looks loosely like this: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Level 1: Ad hoc: </a:t>
            </a:r>
            <a:r>
              <a:rPr lang="en-US" dirty="0" smtClean="0"/>
              <a:t>information security risks are handled on an entirely informational basis. Processes are undocumented and relatively unstable.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i="1" dirty="0"/>
              <a:t>L</a:t>
            </a:r>
            <a:r>
              <a:rPr lang="en-US" i="1" dirty="0" smtClean="0"/>
              <a:t>evel 2: Repeatable but intuitive: </a:t>
            </a:r>
            <a:r>
              <a:rPr lang="en-US" dirty="0" smtClean="0"/>
              <a:t>there is an emerging appreciation of information security. Security processes are not formally documented, depending largely on employee’s knowledge and experience.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i="1" dirty="0"/>
              <a:t>L</a:t>
            </a:r>
            <a:r>
              <a:rPr lang="en-US" i="1" dirty="0" smtClean="0"/>
              <a:t>evel 3: Defined process: </a:t>
            </a:r>
            <a:r>
              <a:rPr lang="en-US" dirty="0" smtClean="0"/>
              <a:t>information security activities are formalized throughout the organization using policies, procedures, and security awareness.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i="1" dirty="0"/>
              <a:t>L</a:t>
            </a:r>
            <a:r>
              <a:rPr lang="en-US" i="1" dirty="0" smtClean="0"/>
              <a:t>evel 4: Managed and measurable: </a:t>
            </a:r>
            <a:r>
              <a:rPr lang="en-US" dirty="0" smtClean="0"/>
              <a:t>information security activities are standardized using policies, procedures, defined and assigned roles and responsibilities, etc., and metrics are introduced for routing security operations and management purposes.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i="1" dirty="0"/>
              <a:t>L</a:t>
            </a:r>
            <a:r>
              <a:rPr lang="en-US" i="1" dirty="0" smtClean="0"/>
              <a:t>evel 5: Optimized: </a:t>
            </a:r>
            <a:r>
              <a:rPr lang="en-US" dirty="0" smtClean="0"/>
              <a:t>Metrics are used to drive systematic information security improvements, including strategic activities.”</a:t>
            </a:r>
          </a:p>
          <a:p>
            <a:pPr marL="0" indent="0">
              <a:buNone/>
            </a:pPr>
            <a:r>
              <a:rPr lang="en-US" sz="1300" dirty="0" smtClean="0"/>
              <a:t>*</a:t>
            </a:r>
            <a:r>
              <a:rPr lang="en-US" sz="1300" dirty="0" err="1" smtClean="0"/>
              <a:t>Brotby</a:t>
            </a:r>
            <a:r>
              <a:rPr lang="en-US" sz="1300" dirty="0" smtClean="0"/>
              <a:t> &amp; Hinson, 2013 p. 47</a:t>
            </a:r>
          </a:p>
          <a:p>
            <a:pPr marL="0" indent="0">
              <a:buNone/>
            </a:pPr>
            <a:r>
              <a:rPr lang="en-US" sz="1300" dirty="0" smtClean="0"/>
              <a:t>CMM – Capability Maturity Model is registered to Carnegie Mellon University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Rocking It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1636811"/>
              </p:ext>
            </p:extLst>
          </p:nvPr>
        </p:nvGraphicFramePr>
        <p:xfrm>
          <a:off x="3583444" y="762381"/>
          <a:ext cx="8110017" cy="508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144" y="994736"/>
            <a:ext cx="7315200" cy="5120640"/>
          </a:xfrm>
        </p:spPr>
        <p:txBody>
          <a:bodyPr/>
          <a:lstStyle/>
          <a:p>
            <a:r>
              <a:rPr lang="en-US" dirty="0" smtClean="0"/>
              <a:t>To be or Not to be…</a:t>
            </a:r>
          </a:p>
          <a:p>
            <a:r>
              <a:rPr lang="en-US" dirty="0" smtClean="0"/>
              <a:t>What is a SOC?</a:t>
            </a:r>
          </a:p>
          <a:p>
            <a:r>
              <a:rPr lang="en-US" dirty="0" smtClean="0"/>
              <a:t>Use Case Creation</a:t>
            </a:r>
          </a:p>
          <a:p>
            <a:r>
              <a:rPr lang="en-US" dirty="0" smtClean="0"/>
              <a:t>People</a:t>
            </a:r>
          </a:p>
          <a:p>
            <a:r>
              <a:rPr lang="en-US" dirty="0" smtClean="0"/>
              <a:t>Process &amp; Procedure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Workflow</a:t>
            </a:r>
          </a:p>
          <a:p>
            <a:r>
              <a:rPr lang="en-US" dirty="0" smtClean="0"/>
              <a:t>Metrics</a:t>
            </a:r>
          </a:p>
          <a:p>
            <a:r>
              <a:rPr lang="en-US" dirty="0"/>
              <a:t>I don’t want to grow up</a:t>
            </a:r>
            <a:endParaRPr lang="en-US" dirty="0" smtClean="0"/>
          </a:p>
          <a:p>
            <a:r>
              <a:rPr lang="en-US" dirty="0" smtClean="0"/>
              <a:t>Rocking a SOC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or</a:t>
            </a:r>
            <a:br>
              <a:rPr lang="en-US" dirty="0" smtClean="0"/>
            </a:br>
            <a:r>
              <a:rPr lang="en-US" dirty="0" smtClean="0"/>
              <a:t>Not to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99" y="708575"/>
            <a:ext cx="5523868" cy="3214688"/>
          </a:xfrm>
        </p:spPr>
        <p:txBody>
          <a:bodyPr/>
          <a:lstStyle/>
          <a:p>
            <a:r>
              <a:rPr lang="en-US" dirty="0" smtClean="0"/>
              <a:t>Building a SOC is a business decision</a:t>
            </a:r>
          </a:p>
          <a:p>
            <a:pPr lvl="1"/>
            <a:r>
              <a:rPr lang="en-US" dirty="0" smtClean="0"/>
              <a:t>Organization size</a:t>
            </a:r>
          </a:p>
          <a:p>
            <a:pPr lvl="1"/>
            <a:r>
              <a:rPr lang="en-US" dirty="0" smtClean="0"/>
              <a:t>Compliance factors</a:t>
            </a:r>
          </a:p>
          <a:p>
            <a:pPr lvl="1"/>
            <a:r>
              <a:rPr lang="en-US" dirty="0" smtClean="0"/>
              <a:t>Reduce the impact of an incident</a:t>
            </a:r>
          </a:p>
          <a:p>
            <a:pPr lvl="1"/>
            <a:r>
              <a:rPr lang="en-US" dirty="0" smtClean="0"/>
              <a:t>ROI</a:t>
            </a:r>
          </a:p>
          <a:p>
            <a:pPr lvl="1"/>
            <a:r>
              <a:rPr lang="en-US" dirty="0" smtClean="0"/>
              <a:t>Proactive reaction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169" descr="screenscrop"/>
          <p:cNvPicPr>
            <a:picLocks noChangeAspect="1" noChangeArrowheads="1"/>
          </p:cNvPicPr>
          <p:nvPr/>
        </p:nvPicPr>
        <p:blipFill rotWithShape="1">
          <a:blip r:embed="rId3"/>
          <a:srcRect r="11456"/>
          <a:stretch/>
        </p:blipFill>
        <p:spPr bwMode="gray">
          <a:xfrm>
            <a:off x="7676713" y="1402646"/>
            <a:ext cx="4007288" cy="18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mocana.com/blog/wp-content/themes/mocana-red/timthumb/timthumb.php?src=https://mocana.com/blog/wp-content/uploads/cybercrime-stats-blog.jpg&amp;h=277&amp;w=670&amp;zc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r="11097"/>
          <a:stretch/>
        </p:blipFill>
        <p:spPr bwMode="auto">
          <a:xfrm>
            <a:off x="5715000" y="3923263"/>
            <a:ext cx="3581400" cy="1900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SOC?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6" y="447146"/>
            <a:ext cx="7690907" cy="88296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Through people, processes and technology, a SOC is dedicated to detection, </a:t>
            </a:r>
            <a:r>
              <a:rPr lang="en-US" dirty="0" smtClean="0"/>
              <a:t>investigation, </a:t>
            </a:r>
            <a:r>
              <a:rPr lang="en-US" dirty="0"/>
              <a:t>and response of log events triggered through security related correlation </a:t>
            </a:r>
            <a:r>
              <a:rPr lang="en-US" dirty="0" smtClean="0"/>
              <a:t>logic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94" y="1440181"/>
            <a:ext cx="7983006" cy="49463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5428" y="6277427"/>
            <a:ext cx="4967112" cy="4475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rgbClr val="000000"/>
              </a:solidFill>
              <a:latin typeface="Futura Bk"/>
              <a:cs typeface="Futura B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10677525" cy="576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ArcSight Correlation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659867"/>
            <a:ext cx="11539758" cy="513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71" y="3258237"/>
            <a:ext cx="1861457" cy="6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Case Creation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94436" y="2447716"/>
            <a:ext cx="2774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hlinkClick r:id="rId3"/>
              </a:rPr>
              <a:t>Large-Scale Water Holing Attack Campaigns Hitting Key Targets</a:t>
            </a:r>
            <a:endParaRPr lang="en-US" sz="2400" b="1" dirty="0">
              <a:solidFill>
                <a:srgbClr val="000000"/>
              </a:solidFill>
              <a:cs typeface="HP Simplifi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9837" y="5584427"/>
            <a:ext cx="411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hlinkClick r:id="rId4"/>
              </a:rPr>
              <a:t>Adobe Data Breach Exposes Military Passwords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000000">
            <a:off x="3445064" y="420799"/>
            <a:ext cx="3473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hlinkClick r:id="rId5"/>
              </a:rPr>
              <a:t>2012:  The year malware surged 'dramatically‘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8192714" y="2833565"/>
            <a:ext cx="3688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hlinkClick r:id="rId6"/>
              </a:rPr>
              <a:t>Microsoft's Patch Tuesday Leaves Out Crucial Internet Explorer Fix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3720" y="1315220"/>
            <a:ext cx="411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hlinkClick r:id="rId7"/>
              </a:rPr>
              <a:t>91% of Targeted Attacks Start with Spear-phishing Email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379" y="574564"/>
            <a:ext cx="2572571" cy="180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31" y="3912687"/>
            <a:ext cx="2025911" cy="141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 rot="21014416">
            <a:off x="8517395" y="4587863"/>
            <a:ext cx="3039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hlinkClick r:id="rId10"/>
              </a:rPr>
              <a:t>Cyberattacks Against U.S. Corporations Are on the Rise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" b="4803"/>
          <a:stretch/>
        </p:blipFill>
        <p:spPr>
          <a:xfrm>
            <a:off x="2223478" y="996480"/>
            <a:ext cx="9778022" cy="48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0570" y="569364"/>
            <a:ext cx="4187835" cy="71757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921606" y="713854"/>
            <a:ext cx="37527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Roles and </a:t>
            </a:r>
            <a:r>
              <a:rPr lang="en-US" sz="2000" b="1" dirty="0" smtClean="0">
                <a:solidFill>
                  <a:schemeClr val="bg1"/>
                </a:solidFill>
              </a:rPr>
              <a:t>Responsibilities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88219" y="1321111"/>
            <a:ext cx="3867943" cy="19389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Level-1 and Level-2 </a:t>
            </a: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A</a:t>
            </a:r>
            <a:r>
              <a:rPr lang="en-US" sz="2000" b="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nalysts</a:t>
            </a: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Operations </a:t>
            </a: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Lead</a:t>
            </a:r>
            <a:endParaRPr lang="en-US" sz="2000" b="0" dirty="0">
              <a:solidFill>
                <a:srgbClr val="333333"/>
              </a:solidFill>
              <a:ea typeface="SimSun" pitchFamily="2" charset="-122"/>
              <a:cs typeface="Arial" charset="0"/>
            </a:endParaRP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Incident </a:t>
            </a:r>
            <a:r>
              <a:rPr lang="en-US" sz="200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H</a:t>
            </a: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andler</a:t>
            </a:r>
            <a:endParaRPr lang="en-US" sz="2000" b="0" dirty="0">
              <a:solidFill>
                <a:srgbClr val="333333"/>
              </a:solidFill>
              <a:ea typeface="SimSun" pitchFamily="2" charset="-122"/>
              <a:cs typeface="Arial" charset="0"/>
            </a:endParaRP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SEIM Engineer</a:t>
            </a: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Content Developer</a:t>
            </a: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SOC Manager</a:t>
            </a:r>
            <a:endParaRPr lang="en-US" sz="2000" b="0" dirty="0">
              <a:solidFill>
                <a:srgbClr val="333333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798469" y="1573030"/>
            <a:ext cx="4187835" cy="717577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gray">
          <a:xfrm>
            <a:off x="6902252" y="1731763"/>
            <a:ext cx="37527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Staffing </a:t>
            </a:r>
            <a:r>
              <a:rPr lang="en-US" sz="2000" b="1" dirty="0" smtClean="0">
                <a:solidFill>
                  <a:schemeClr val="bg1"/>
                </a:solidFill>
              </a:rPr>
              <a:t>Models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98468" y="2598383"/>
            <a:ext cx="5023417" cy="28623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Establishing </a:t>
            </a:r>
            <a:r>
              <a:rPr lang="en-US" sz="2000" b="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coverage</a:t>
            </a: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Determining </a:t>
            </a:r>
            <a:r>
              <a:rPr lang="en-US" sz="200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the right number of </a:t>
            </a: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resources</a:t>
            </a:r>
            <a:endParaRPr lang="en-US" sz="2000" b="0" dirty="0" smtClean="0">
              <a:solidFill>
                <a:srgbClr val="333333"/>
              </a:solidFill>
              <a:ea typeface="SimSun" pitchFamily="2" charset="-122"/>
              <a:cs typeface="Arial" charset="0"/>
            </a:endParaRPr>
          </a:p>
          <a:p>
            <a:pPr marL="685800" lvl="1" indent="-228600" defTabSz="914400">
              <a:buSzPct val="75000"/>
              <a:buFont typeface="Wingdings" pitchFamily="2" charset="2"/>
              <a:buChar char="£"/>
            </a:pP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8x5 = Min 2 Analyst w/ on-call</a:t>
            </a:r>
          </a:p>
          <a:p>
            <a:pPr marL="685800" lvl="1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12x5/7 =  Min 4-5 Analysts w/on-call</a:t>
            </a:r>
          </a:p>
          <a:p>
            <a:pPr marL="685800" lvl="1" indent="-228600" defTabSz="914400">
              <a:buSzPct val="75000"/>
              <a:buFont typeface="Wingdings" pitchFamily="2" charset="2"/>
              <a:buChar char="£"/>
            </a:pP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24x7 = Min 10-12 Analysts</a:t>
            </a:r>
            <a:endParaRPr lang="en-US" sz="2000" b="0" dirty="0">
              <a:solidFill>
                <a:srgbClr val="333333"/>
              </a:solidFill>
              <a:ea typeface="SimSun" pitchFamily="2" charset="-122"/>
              <a:cs typeface="Arial" charset="0"/>
            </a:endParaRP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Finding the </a:t>
            </a:r>
            <a:r>
              <a:rPr lang="en-US" sz="200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right </a:t>
            </a: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skills</a:t>
            </a:r>
            <a:endParaRPr lang="en-US" sz="2000" b="0" dirty="0" smtClean="0">
              <a:solidFill>
                <a:srgbClr val="333333"/>
              </a:solidFill>
              <a:ea typeface="SimSun" pitchFamily="2" charset="-122"/>
              <a:cs typeface="Arial" charset="0"/>
            </a:endParaRP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Ensuring </a:t>
            </a:r>
            <a:r>
              <a:rPr lang="en-US" sz="2000" b="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on-shift </a:t>
            </a:r>
            <a:r>
              <a:rPr lang="en-US" sz="2000" b="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mentoring</a:t>
            </a:r>
            <a:endParaRPr lang="en-US" sz="2000" dirty="0">
              <a:solidFill>
                <a:srgbClr val="333333"/>
              </a:solidFill>
              <a:ea typeface="SimSun" pitchFamily="2" charset="-122"/>
              <a:cs typeface="Arial" charset="0"/>
            </a:endParaRP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Continuous improvement</a:t>
            </a:r>
          </a:p>
          <a:p>
            <a:pPr marL="685800" lvl="1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Resource Planning</a:t>
            </a:r>
          </a:p>
        </p:txBody>
      </p:sp>
      <p:sp>
        <p:nvSpPr>
          <p:cNvPr id="3" name="Cloud 2"/>
          <p:cNvSpPr/>
          <p:nvPr/>
        </p:nvSpPr>
        <p:spPr>
          <a:xfrm>
            <a:off x="1499405" y="4162660"/>
            <a:ext cx="4150280" cy="21334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1071" y="4629231"/>
            <a:ext cx="3066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Security Device Engineers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 Administrators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Network Administrators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Physical Security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96243" y="3260103"/>
            <a:ext cx="359228" cy="9025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80" y="659582"/>
            <a:ext cx="4182773" cy="654769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gray">
          <a:xfrm>
            <a:off x="7366058" y="809913"/>
            <a:ext cx="326807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08922" y="1314351"/>
            <a:ext cx="3863269" cy="13234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Information security basics</a:t>
            </a: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On-the-job training</a:t>
            </a: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SEIM</a:t>
            </a:r>
            <a:r>
              <a:rPr lang="en-US" sz="2000" b="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 </a:t>
            </a:r>
            <a:r>
              <a:rPr lang="en-US" sz="2000" b="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training</a:t>
            </a: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SANS GCIA and GCIH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10480" y="3033724"/>
            <a:ext cx="4182773" cy="654769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gray">
          <a:xfrm>
            <a:off x="7467827" y="3164754"/>
            <a:ext cx="326807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Career development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366059" y="3801805"/>
            <a:ext cx="3863269" cy="224676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Avoiding burnout</a:t>
            </a: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Providing challenges</a:t>
            </a:r>
          </a:p>
          <a:p>
            <a:pPr marL="228600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>
                <a:solidFill>
                  <a:srgbClr val="333333"/>
                </a:solidFill>
                <a:ea typeface="SimSun" pitchFamily="2" charset="-122"/>
                <a:cs typeface="Arial" charset="0"/>
              </a:rPr>
              <a:t>Outlining career </a:t>
            </a:r>
            <a:r>
              <a:rPr lang="en-US" sz="2000" b="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progression</a:t>
            </a:r>
          </a:p>
          <a:p>
            <a:pPr marL="685800" lvl="1" indent="-228600" defTabSz="914400">
              <a:buSzPct val="75000"/>
              <a:buFont typeface="Wingdings" pitchFamily="2" charset="2"/>
              <a:buChar char="£"/>
            </a:pP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Exactly how do I get from level 1 to level 2 to lead, </a:t>
            </a:r>
            <a:r>
              <a:rPr lang="en-US" sz="2000" dirty="0" err="1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etc</a:t>
            </a:r>
            <a:endParaRPr lang="en-US" sz="2000" dirty="0" smtClean="0">
              <a:solidFill>
                <a:srgbClr val="333333"/>
              </a:solidFill>
              <a:ea typeface="SimSun" pitchFamily="2" charset="-122"/>
              <a:cs typeface="Arial" charset="0"/>
            </a:endParaRPr>
          </a:p>
          <a:p>
            <a:pPr marL="685800" lvl="1" indent="-228600" defTabSz="914400">
              <a:buSzPct val="75000"/>
              <a:buFont typeface="Wingdings" pitchFamily="2" charset="2"/>
              <a:buChar char="£"/>
            </a:pPr>
            <a:r>
              <a:rPr lang="en-US" sz="2000" b="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Skill assessments</a:t>
            </a:r>
          </a:p>
          <a:p>
            <a:pPr marL="685800" lvl="1" indent="-228600" defTabSz="914400">
              <a:buSzPct val="75000"/>
              <a:buFont typeface="Wingdings" pitchFamily="2" charset="2"/>
              <a:buChar char="£"/>
            </a:pPr>
            <a:r>
              <a:rPr lang="en-US" sz="2000" dirty="0" smtClean="0">
                <a:solidFill>
                  <a:srgbClr val="333333"/>
                </a:solidFill>
                <a:ea typeface="SimSun" pitchFamily="2" charset="-122"/>
                <a:cs typeface="Arial" charset="0"/>
              </a:rPr>
              <a:t>Certifications</a:t>
            </a:r>
            <a:endParaRPr lang="en-US" sz="2000" b="0" dirty="0" smtClean="0">
              <a:solidFill>
                <a:srgbClr val="333333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5" y="446369"/>
            <a:ext cx="6061977" cy="590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2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2953</TotalTime>
  <Words>754</Words>
  <Application>Microsoft Office PowerPoint</Application>
  <PresentationFormat>Custom</PresentationFormat>
  <Paragraphs>214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Frame</vt:lpstr>
      <vt:lpstr>Building, Maturing &amp; Rocking a Security Operations Center</vt:lpstr>
      <vt:lpstr>Agenda</vt:lpstr>
      <vt:lpstr>To be or Not to be…</vt:lpstr>
      <vt:lpstr>What is a SOC?</vt:lpstr>
      <vt:lpstr>ArcSight Correlation</vt:lpstr>
      <vt:lpstr>Use Case Creation</vt:lpstr>
      <vt:lpstr>People</vt:lpstr>
      <vt:lpstr>PowerPoint Presentation</vt:lpstr>
      <vt:lpstr>PowerPoint Presentation</vt:lpstr>
      <vt:lpstr>Process &amp; Procedure</vt:lpstr>
      <vt:lpstr>Documentation Repository Choices</vt:lpstr>
      <vt:lpstr>PowerPoint Presentation</vt:lpstr>
      <vt:lpstr>Workflows</vt:lpstr>
      <vt:lpstr>Metrics</vt:lpstr>
      <vt:lpstr>Maturing</vt:lpstr>
      <vt:lpstr>CMM Example</vt:lpstr>
      <vt:lpstr>Rocking It</vt:lpstr>
      <vt:lpstr>Questions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Building, Maturing &amp; Rocking a Security Operations Center</dc:title>
  <dc:creator>Brandie Anderson</dc:creator>
  <cp:lastModifiedBy>Brandie Anderson</cp:lastModifiedBy>
  <cp:revision>133</cp:revision>
  <dcterms:created xsi:type="dcterms:W3CDTF">2013-06-24T11:32:55Z</dcterms:created>
  <dcterms:modified xsi:type="dcterms:W3CDTF">2013-07-15T16:34:38Z</dcterms:modified>
</cp:coreProperties>
</file>